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4"/>
  </p:sldMasterIdLst>
  <p:notesMasterIdLst>
    <p:notesMasterId r:id="rId26"/>
  </p:notesMasterIdLst>
  <p:handoutMasterIdLst>
    <p:handoutMasterId r:id="rId27"/>
  </p:handoutMasterIdLst>
  <p:sldIdLst>
    <p:sldId id="256" r:id="rId5"/>
    <p:sldId id="321" r:id="rId6"/>
    <p:sldId id="354" r:id="rId7"/>
    <p:sldId id="355" r:id="rId8"/>
    <p:sldId id="356" r:id="rId9"/>
    <p:sldId id="357" r:id="rId10"/>
    <p:sldId id="358" r:id="rId11"/>
    <p:sldId id="359" r:id="rId12"/>
    <p:sldId id="361" r:id="rId13"/>
    <p:sldId id="360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WSON" initials="JD" lastIdx="1" clrIdx="0">
    <p:extLst>
      <p:ext uri="{19B8F6BF-5375-455C-9EA6-DF929625EA0E}">
        <p15:presenceInfo xmlns:p15="http://schemas.microsoft.com/office/powerpoint/2012/main" userId="2831e756c89a9fa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829A3-37FD-44A2-B93B-6587DE6BAD52}" v="108" dt="2020-05-29T00:35:42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66" autoAdjust="0"/>
    <p:restoredTop sz="86909" autoAdjust="0"/>
  </p:normalViewPr>
  <p:slideViewPr>
    <p:cSldViewPr snapToGrid="0" snapToObjects="1">
      <p:cViewPr varScale="1">
        <p:scale>
          <a:sx n="131" d="100"/>
          <a:sy n="131" d="100"/>
        </p:scale>
        <p:origin x="24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263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es, Jennifer" userId="d31ace78-60c1-46dd-96bf-f407aac43c5c" providerId="ADAL" clId="{93D829A3-37FD-44A2-B93B-6587DE6BAD52}"/>
    <pc:docChg chg="modSld">
      <pc:chgData name="Jones, Jennifer" userId="d31ace78-60c1-46dd-96bf-f407aac43c5c" providerId="ADAL" clId="{93D829A3-37FD-44A2-B93B-6587DE6BAD52}" dt="2020-05-29T00:35:42.362" v="107" actId="20577"/>
      <pc:docMkLst>
        <pc:docMk/>
      </pc:docMkLst>
      <pc:sldChg chg="modSp">
        <pc:chgData name="Jones, Jennifer" userId="d31ace78-60c1-46dd-96bf-f407aac43c5c" providerId="ADAL" clId="{93D829A3-37FD-44A2-B93B-6587DE6BAD52}" dt="2020-05-29T00:31:28.340" v="8" actId="20577"/>
        <pc:sldMkLst>
          <pc:docMk/>
          <pc:sldMk cId="3373120312" sldId="354"/>
        </pc:sldMkLst>
        <pc:spChg chg="mod">
          <ac:chgData name="Jones, Jennifer" userId="d31ace78-60c1-46dd-96bf-f407aac43c5c" providerId="ADAL" clId="{93D829A3-37FD-44A2-B93B-6587DE6BAD52}" dt="2020-05-29T00:31:28.340" v="8" actId="20577"/>
          <ac:spMkLst>
            <pc:docMk/>
            <pc:sldMk cId="3373120312" sldId="354"/>
            <ac:spMk id="2" creationId="{C18DBB91-820A-4ABB-8D4F-6345EA2FB4B4}"/>
          </ac:spMkLst>
        </pc:spChg>
      </pc:sldChg>
      <pc:sldChg chg="modSp">
        <pc:chgData name="Jones, Jennifer" userId="d31ace78-60c1-46dd-96bf-f407aac43c5c" providerId="ADAL" clId="{93D829A3-37FD-44A2-B93B-6587DE6BAD52}" dt="2020-05-29T00:32:02.630" v="14" actId="12"/>
        <pc:sldMkLst>
          <pc:docMk/>
          <pc:sldMk cId="2583590429" sldId="357"/>
        </pc:sldMkLst>
        <pc:spChg chg="mod">
          <ac:chgData name="Jones, Jennifer" userId="d31ace78-60c1-46dd-96bf-f407aac43c5c" providerId="ADAL" clId="{93D829A3-37FD-44A2-B93B-6587DE6BAD52}" dt="2020-05-29T00:32:02.630" v="14" actId="12"/>
          <ac:spMkLst>
            <pc:docMk/>
            <pc:sldMk cId="2583590429" sldId="357"/>
            <ac:spMk id="2" creationId="{6F2A6608-7953-4243-B974-8059996FEDA9}"/>
          </ac:spMkLst>
        </pc:spChg>
      </pc:sldChg>
      <pc:sldChg chg="modSp delCm">
        <pc:chgData name="Jones, Jennifer" userId="d31ace78-60c1-46dd-96bf-f407aac43c5c" providerId="ADAL" clId="{93D829A3-37FD-44A2-B93B-6587DE6BAD52}" dt="2020-05-29T00:35:42.362" v="107" actId="20577"/>
        <pc:sldMkLst>
          <pc:docMk/>
          <pc:sldMk cId="2603313617" sldId="358"/>
        </pc:sldMkLst>
        <pc:graphicFrameChg chg="modGraphic">
          <ac:chgData name="Jones, Jennifer" userId="d31ace78-60c1-46dd-96bf-f407aac43c5c" providerId="ADAL" clId="{93D829A3-37FD-44A2-B93B-6587DE6BAD52}" dt="2020-05-29T00:35:42.362" v="107" actId="20577"/>
          <ac:graphicFrameMkLst>
            <pc:docMk/>
            <pc:sldMk cId="2603313617" sldId="358"/>
            <ac:graphicFrameMk id="9" creationId="{A00B8A36-CB49-4BDD-875B-832122AA880C}"/>
          </ac:graphicFrameMkLst>
        </pc:graphicFrameChg>
      </pc:sldChg>
      <pc:sldChg chg="modSp">
        <pc:chgData name="Jones, Jennifer" userId="d31ace78-60c1-46dd-96bf-f407aac43c5c" providerId="ADAL" clId="{93D829A3-37FD-44A2-B93B-6587DE6BAD52}" dt="2020-05-29T00:34:34.111" v="86"/>
        <pc:sldMkLst>
          <pc:docMk/>
          <pc:sldMk cId="2168455769" sldId="359"/>
        </pc:sldMkLst>
        <pc:spChg chg="mod">
          <ac:chgData name="Jones, Jennifer" userId="d31ace78-60c1-46dd-96bf-f407aac43c5c" providerId="ADAL" clId="{93D829A3-37FD-44A2-B93B-6587DE6BAD52}" dt="2020-05-28T02:12:30.398" v="3" actId="13926"/>
          <ac:spMkLst>
            <pc:docMk/>
            <pc:sldMk cId="2168455769" sldId="359"/>
            <ac:spMk id="10" creationId="{B5794ACE-4CE8-4785-B985-30F169BB41AD}"/>
          </ac:spMkLst>
        </pc:spChg>
        <pc:graphicFrameChg chg="modGraphic">
          <ac:chgData name="Jones, Jennifer" userId="d31ace78-60c1-46dd-96bf-f407aac43c5c" providerId="ADAL" clId="{93D829A3-37FD-44A2-B93B-6587DE6BAD52}" dt="2020-05-29T00:34:22.136" v="85" actId="122"/>
          <ac:graphicFrameMkLst>
            <pc:docMk/>
            <pc:sldMk cId="2168455769" sldId="359"/>
            <ac:graphicFrameMk id="7" creationId="{C9172198-8C14-41E7-B1CA-C86EDAC7D79D}"/>
          </ac:graphicFrameMkLst>
        </pc:graphicFrameChg>
        <pc:graphicFrameChg chg="mod modGraphic">
          <ac:chgData name="Jones, Jennifer" userId="d31ace78-60c1-46dd-96bf-f407aac43c5c" providerId="ADAL" clId="{93D829A3-37FD-44A2-B93B-6587DE6BAD52}" dt="2020-05-29T00:34:34.111" v="86"/>
          <ac:graphicFrameMkLst>
            <pc:docMk/>
            <pc:sldMk cId="2168455769" sldId="359"/>
            <ac:graphicFrameMk id="9" creationId="{44FADAE6-B86E-47F4-B438-8DD902938C2E}"/>
          </ac:graphicFrameMkLst>
        </pc:graphicFrameChg>
      </pc:sldChg>
      <pc:sldChg chg="modSp">
        <pc:chgData name="Jones, Jennifer" userId="d31ace78-60c1-46dd-96bf-f407aac43c5c" providerId="ADAL" clId="{93D829A3-37FD-44A2-B93B-6587DE6BAD52}" dt="2020-05-29T00:34:10.872" v="83" actId="20577"/>
        <pc:sldMkLst>
          <pc:docMk/>
          <pc:sldMk cId="1269771294" sldId="360"/>
        </pc:sldMkLst>
        <pc:spChg chg="mod">
          <ac:chgData name="Jones, Jennifer" userId="d31ace78-60c1-46dd-96bf-f407aac43c5c" providerId="ADAL" clId="{93D829A3-37FD-44A2-B93B-6587DE6BAD52}" dt="2020-05-29T00:34:10.872" v="83" actId="20577"/>
          <ac:spMkLst>
            <pc:docMk/>
            <pc:sldMk cId="1269771294" sldId="360"/>
            <ac:spMk id="3" creationId="{DD41132F-20B3-4806-A4AA-B1999E4C02BB}"/>
          </ac:spMkLst>
        </pc:spChg>
        <pc:graphicFrameChg chg="modGraphic">
          <ac:chgData name="Jones, Jennifer" userId="d31ace78-60c1-46dd-96bf-f407aac43c5c" providerId="ADAL" clId="{93D829A3-37FD-44A2-B93B-6587DE6BAD52}" dt="2020-05-28T02:12:36.638" v="4" actId="13926"/>
          <ac:graphicFrameMkLst>
            <pc:docMk/>
            <pc:sldMk cId="1269771294" sldId="360"/>
            <ac:graphicFrameMk id="6" creationId="{A0242434-CD2E-4EA8-8358-872E916C0A5F}"/>
          </ac:graphicFrameMkLst>
        </pc:graphicFrameChg>
      </pc:sldChg>
      <pc:sldChg chg="modSp">
        <pc:chgData name="Jones, Jennifer" userId="d31ace78-60c1-46dd-96bf-f407aac43c5c" providerId="ADAL" clId="{93D829A3-37FD-44A2-B93B-6587DE6BAD52}" dt="2020-05-29T00:34:06.825" v="81" actId="20577"/>
        <pc:sldMkLst>
          <pc:docMk/>
          <pc:sldMk cId="86098549" sldId="362"/>
        </pc:sldMkLst>
        <pc:spChg chg="mod">
          <ac:chgData name="Jones, Jennifer" userId="d31ace78-60c1-46dd-96bf-f407aac43c5c" providerId="ADAL" clId="{93D829A3-37FD-44A2-B93B-6587DE6BAD52}" dt="2020-05-29T00:34:06.825" v="81" actId="20577"/>
          <ac:spMkLst>
            <pc:docMk/>
            <pc:sldMk cId="86098549" sldId="362"/>
            <ac:spMk id="3" creationId="{726BE389-706B-43E1-9612-8448648FA327}"/>
          </ac:spMkLst>
        </pc:spChg>
        <pc:graphicFrameChg chg="modGraphic">
          <ac:chgData name="Jones, Jennifer" userId="d31ace78-60c1-46dd-96bf-f407aac43c5c" providerId="ADAL" clId="{93D829A3-37FD-44A2-B93B-6587DE6BAD52}" dt="2020-05-28T02:12:41.124" v="5" actId="13926"/>
          <ac:graphicFrameMkLst>
            <pc:docMk/>
            <pc:sldMk cId="86098549" sldId="362"/>
            <ac:graphicFrameMk id="6" creationId="{7AA9791F-70C2-4AB8-9EF5-F57A9B418328}"/>
          </ac:graphicFrameMkLst>
        </pc:graphicFrameChg>
      </pc:sldChg>
      <pc:sldChg chg="modSp">
        <pc:chgData name="Jones, Jennifer" userId="d31ace78-60c1-46dd-96bf-f407aac43c5c" providerId="ADAL" clId="{93D829A3-37FD-44A2-B93B-6587DE6BAD52}" dt="2020-05-28T02:12:46.189" v="6" actId="13926"/>
        <pc:sldMkLst>
          <pc:docMk/>
          <pc:sldMk cId="3759753728" sldId="365"/>
        </pc:sldMkLst>
        <pc:graphicFrameChg chg="modGraphic">
          <ac:chgData name="Jones, Jennifer" userId="d31ace78-60c1-46dd-96bf-f407aac43c5c" providerId="ADAL" clId="{93D829A3-37FD-44A2-B93B-6587DE6BAD52}" dt="2020-05-28T02:12:46.189" v="6" actId="13926"/>
          <ac:graphicFrameMkLst>
            <pc:docMk/>
            <pc:sldMk cId="3759753728" sldId="365"/>
            <ac:graphicFrameMk id="6" creationId="{4C0A365E-4BDD-4B95-BFDB-25681EF02CB0}"/>
          </ac:graphicFrameMkLst>
        </pc:graphicFrameChg>
      </pc:sldChg>
      <pc:sldChg chg="modSp">
        <pc:chgData name="Jones, Jennifer" userId="d31ace78-60c1-46dd-96bf-f407aac43c5c" providerId="ADAL" clId="{93D829A3-37FD-44A2-B93B-6587DE6BAD52}" dt="2020-05-28T02:12:53.186" v="7" actId="13926"/>
        <pc:sldMkLst>
          <pc:docMk/>
          <pc:sldMk cId="862372558" sldId="367"/>
        </pc:sldMkLst>
        <pc:spChg chg="mod">
          <ac:chgData name="Jones, Jennifer" userId="d31ace78-60c1-46dd-96bf-f407aac43c5c" providerId="ADAL" clId="{93D829A3-37FD-44A2-B93B-6587DE6BAD52}" dt="2020-05-28T02:12:53.186" v="7" actId="13926"/>
          <ac:spMkLst>
            <pc:docMk/>
            <pc:sldMk cId="862372558" sldId="367"/>
            <ac:spMk id="2" creationId="{84FF3EA9-7149-4A06-A554-D51E516BEF0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20E36-18BE-C042-82AC-C823108709DE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FD5E8-E484-0C4D-9AAC-D7FE60017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9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560A9-6608-8941-9C66-596345B2B8EE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3BA56-C725-1A41-912E-3D2B8DED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78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3BA56-C725-1A41-912E-3D2B8DED62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3BA56-C725-1A41-912E-3D2B8DED62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1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2" y="0"/>
            <a:ext cx="9143999" cy="4767263"/>
          </a:xfrm>
          <a:prstGeom prst="rect">
            <a:avLst/>
          </a:prstGeom>
          <a:solidFill>
            <a:srgbClr val="185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alphaModFix amt="8000"/>
          </a:blip>
          <a:srcRect l="-35" t="7715" r="1" b="18980"/>
          <a:stretch/>
        </p:blipFill>
        <p:spPr>
          <a:xfrm>
            <a:off x="2" y="300040"/>
            <a:ext cx="9143998" cy="44672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30127" y="554209"/>
            <a:ext cx="2465145" cy="488587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283097" y="1072683"/>
            <a:ext cx="3033396" cy="401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Agriculture Division of </a:t>
            </a:r>
            <a:r>
              <a:rPr lang="en-US" sz="11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DowDuPont</a:t>
            </a:r>
            <a:r>
              <a:rPr lang="en-US" sz="11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endParaRPr lang="en-US" sz="1100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2" y="1671454"/>
            <a:ext cx="6858000" cy="179070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2" y="3531210"/>
            <a:ext cx="6858000" cy="49047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4021138"/>
            <a:ext cx="4414838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9056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767262"/>
            <a:ext cx="9143999" cy="376238"/>
          </a:xfrm>
          <a:prstGeom prst="rect">
            <a:avLst/>
          </a:prstGeom>
          <a:solidFill>
            <a:srgbClr val="185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1268682" y="4767263"/>
            <a:ext cx="3670410" cy="37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Internal Use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2" y="1671454"/>
            <a:ext cx="6858000" cy="179070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2" y="3531210"/>
            <a:ext cx="6858000" cy="49047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36BDE1-9F69-D444-9770-E7676ED456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1188720" y="1072498"/>
            <a:ext cx="3033396" cy="401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Agriculture Division of </a:t>
            </a:r>
            <a:r>
              <a:rPr lang="en-US" sz="1100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DowDuPont</a:t>
            </a:r>
            <a:r>
              <a:rPr lang="en-US" sz="11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endParaRPr lang="en-US" sz="1100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8720" y="554209"/>
            <a:ext cx="2465145" cy="488587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1200150" y="4021138"/>
            <a:ext cx="4414838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1270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1339274" y="4767262"/>
            <a:ext cx="7804726" cy="376237"/>
            <a:chOff x="1339273" y="4767261"/>
            <a:chExt cx="7804726" cy="382103"/>
          </a:xfrm>
        </p:grpSpPr>
        <p:grpSp>
          <p:nvGrpSpPr>
            <p:cNvPr id="7" name="Group 6"/>
            <p:cNvGrpSpPr/>
            <p:nvPr userDrawn="1"/>
          </p:nvGrpSpPr>
          <p:grpSpPr>
            <a:xfrm>
              <a:off x="1339273" y="4767261"/>
              <a:ext cx="7804726" cy="382103"/>
              <a:chOff x="1339273" y="6426113"/>
              <a:chExt cx="7804726" cy="437764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1339273" y="6426113"/>
                <a:ext cx="7804726" cy="437764"/>
              </a:xfrm>
              <a:prstGeom prst="rect">
                <a:avLst/>
              </a:prstGeom>
              <a:solidFill>
                <a:srgbClr val="185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Subtitle 2"/>
              <p:cNvSpPr txBox="1">
                <a:spLocks/>
              </p:cNvSpPr>
              <p:nvPr userDrawn="1"/>
            </p:nvSpPr>
            <p:spPr>
              <a:xfrm>
                <a:off x="1455492" y="6435902"/>
                <a:ext cx="3033396" cy="4014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Agriculture Division of </a:t>
                </a:r>
                <a:r>
                  <a:rPr lang="en-US" sz="900" b="1" dirty="0" err="1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DowDuPont</a:t>
                </a:r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™</a:t>
                </a:r>
                <a:endParaRPr lang="en-US" sz="900" i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12" name="Subtitle 2"/>
            <p:cNvSpPr txBox="1">
              <a:spLocks/>
            </p:cNvSpPr>
            <p:nvPr userDrawn="1"/>
          </p:nvSpPr>
          <p:spPr>
            <a:xfrm>
              <a:off x="7430964" y="4784800"/>
              <a:ext cx="1713035" cy="34702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900" i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Internal Use Only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420"/>
            <a:ext cx="7886700" cy="75062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3462"/>
            <a:ext cx="7886700" cy="30992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388" y="929792"/>
            <a:ext cx="7886700" cy="4381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7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6192"/>
            <a:ext cx="7886700" cy="3099816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/>
            </a:lvl1pPr>
            <a:lvl2pPr marL="239713" indent="0">
              <a:buNone/>
              <a:defRPr/>
            </a:lvl2pPr>
            <a:lvl3pPr marL="450850" indent="0">
              <a:buNone/>
              <a:defRPr/>
            </a:lvl3pPr>
            <a:lvl4pPr marL="676275" indent="0">
              <a:buNone/>
              <a:defRPr/>
            </a:lvl4pPr>
            <a:lvl5pPr marL="860425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28650" y="177420"/>
            <a:ext cx="7886700" cy="75062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388" y="929792"/>
            <a:ext cx="7886700" cy="4381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30" name="Rectangle 29"/>
          <p:cNvSpPr/>
          <p:nvPr userDrawn="1"/>
        </p:nvSpPr>
        <p:spPr>
          <a:xfrm>
            <a:off x="1339420" y="4764582"/>
            <a:ext cx="7804726" cy="378918"/>
          </a:xfrm>
          <a:prstGeom prst="rect">
            <a:avLst/>
          </a:prstGeom>
          <a:solidFill>
            <a:srgbClr val="185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5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aragrap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6192"/>
            <a:ext cx="7886700" cy="30998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200"/>
            </a:lvl1pPr>
            <a:lvl2pPr marL="239713" indent="0">
              <a:buNone/>
              <a:defRPr/>
            </a:lvl2pPr>
            <a:lvl3pPr marL="450850" indent="0">
              <a:buNone/>
              <a:defRPr/>
            </a:lvl3pPr>
            <a:lvl4pPr marL="676275" indent="0">
              <a:buNone/>
              <a:defRPr/>
            </a:lvl4pPr>
            <a:lvl5pPr marL="860425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8650" y="177420"/>
            <a:ext cx="7886700" cy="75062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4388" y="929792"/>
            <a:ext cx="7886700" cy="43815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  <p:grpSp>
        <p:nvGrpSpPr>
          <p:cNvPr id="39" name="Group 38"/>
          <p:cNvGrpSpPr/>
          <p:nvPr userDrawn="1"/>
        </p:nvGrpSpPr>
        <p:grpSpPr>
          <a:xfrm>
            <a:off x="1339420" y="4764582"/>
            <a:ext cx="7804726" cy="378918"/>
            <a:chOff x="1339273" y="6426113"/>
            <a:chExt cx="7804726" cy="437764"/>
          </a:xfrm>
        </p:grpSpPr>
        <p:sp>
          <p:nvSpPr>
            <p:cNvPr id="41" name="Rectangle 40"/>
            <p:cNvSpPr/>
            <p:nvPr userDrawn="1"/>
          </p:nvSpPr>
          <p:spPr>
            <a:xfrm>
              <a:off x="1339273" y="6426113"/>
              <a:ext cx="7804726" cy="437764"/>
            </a:xfrm>
            <a:prstGeom prst="rect">
              <a:avLst/>
            </a:prstGeom>
            <a:solidFill>
              <a:srgbClr val="185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ubtitle 2"/>
            <p:cNvSpPr txBox="1">
              <a:spLocks/>
            </p:cNvSpPr>
            <p:nvPr userDrawn="1"/>
          </p:nvSpPr>
          <p:spPr>
            <a:xfrm>
              <a:off x="1455492" y="6435902"/>
              <a:ext cx="3033396" cy="4014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Agriculture Division of </a:t>
              </a:r>
              <a:r>
                <a:rPr lang="en-US" sz="9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DowDuPont</a:t>
              </a:r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™</a:t>
              </a:r>
              <a:endPara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50" y="4767262"/>
            <a:ext cx="514350" cy="376237"/>
          </a:xfrm>
        </p:spPr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7430965" y="4784532"/>
            <a:ext cx="1713035" cy="341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73906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736394"/>
            <a:ext cx="7886700" cy="2139553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89618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  <p:grpSp>
        <p:nvGrpSpPr>
          <p:cNvPr id="25" name="Group 24"/>
          <p:cNvGrpSpPr/>
          <p:nvPr userDrawn="1"/>
        </p:nvGrpSpPr>
        <p:grpSpPr>
          <a:xfrm>
            <a:off x="1339420" y="4764582"/>
            <a:ext cx="7804726" cy="378918"/>
            <a:chOff x="1339273" y="6426113"/>
            <a:chExt cx="7804726" cy="437764"/>
          </a:xfrm>
        </p:grpSpPr>
        <p:sp>
          <p:nvSpPr>
            <p:cNvPr id="27" name="Rectangle 26"/>
            <p:cNvSpPr/>
            <p:nvPr userDrawn="1"/>
          </p:nvSpPr>
          <p:spPr>
            <a:xfrm>
              <a:off x="1339273" y="6426113"/>
              <a:ext cx="7804726" cy="437764"/>
            </a:xfrm>
            <a:prstGeom prst="rect">
              <a:avLst/>
            </a:prstGeom>
            <a:solidFill>
              <a:srgbClr val="185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ubtitle 2"/>
            <p:cNvSpPr txBox="1">
              <a:spLocks/>
            </p:cNvSpPr>
            <p:nvPr userDrawn="1"/>
          </p:nvSpPr>
          <p:spPr>
            <a:xfrm>
              <a:off x="1455492" y="6435902"/>
              <a:ext cx="3033396" cy="4014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Agriculture Division of </a:t>
              </a:r>
              <a:r>
                <a:rPr lang="en-US" sz="9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DowDuPont</a:t>
              </a:r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™</a:t>
              </a:r>
              <a:endPara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50" y="4767262"/>
            <a:ext cx="514350" cy="376237"/>
          </a:xfrm>
        </p:spPr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7430965" y="4784532"/>
            <a:ext cx="1713035" cy="341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50941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0"/>
            <a:ext cx="4514850" cy="48781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204716"/>
            <a:ext cx="3868341" cy="749401"/>
          </a:xfrm>
        </p:spPr>
        <p:txBody>
          <a:bodyPr/>
          <a:lstStyle/>
          <a:p>
            <a:r>
              <a:rPr lang="en-US"/>
              <a:t>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10436"/>
            <a:ext cx="3868340" cy="30318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/>
            </a:lvl1pPr>
            <a:lvl2pPr marL="239713" indent="0">
              <a:buNone/>
              <a:defRPr sz="1400"/>
            </a:lvl2pPr>
            <a:lvl3pPr marL="450850" indent="0">
              <a:buNone/>
              <a:defRPr sz="1400"/>
            </a:lvl3pPr>
            <a:lvl4pPr marL="676275" indent="0">
              <a:buNone/>
              <a:defRPr sz="1400"/>
            </a:lvl4pPr>
            <a:lvl5pPr marL="860425" indent="0">
              <a:buNone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954515"/>
            <a:ext cx="3869532" cy="4381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  <p:grpSp>
        <p:nvGrpSpPr>
          <p:cNvPr id="27" name="Group 26"/>
          <p:cNvGrpSpPr/>
          <p:nvPr userDrawn="1"/>
        </p:nvGrpSpPr>
        <p:grpSpPr>
          <a:xfrm>
            <a:off x="1339420" y="4764582"/>
            <a:ext cx="7804726" cy="378918"/>
            <a:chOff x="1339273" y="6426113"/>
            <a:chExt cx="7804726" cy="437764"/>
          </a:xfrm>
        </p:grpSpPr>
        <p:sp>
          <p:nvSpPr>
            <p:cNvPr id="29" name="Rectangle 28"/>
            <p:cNvSpPr/>
            <p:nvPr userDrawn="1"/>
          </p:nvSpPr>
          <p:spPr>
            <a:xfrm>
              <a:off x="1339273" y="6426113"/>
              <a:ext cx="7804726" cy="437764"/>
            </a:xfrm>
            <a:prstGeom prst="rect">
              <a:avLst/>
            </a:prstGeom>
            <a:solidFill>
              <a:srgbClr val="185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ubtitle 2"/>
            <p:cNvSpPr txBox="1">
              <a:spLocks/>
            </p:cNvSpPr>
            <p:nvPr userDrawn="1"/>
          </p:nvSpPr>
          <p:spPr>
            <a:xfrm>
              <a:off x="1455492" y="6435902"/>
              <a:ext cx="3033396" cy="4014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Agriculture Division of </a:t>
              </a:r>
              <a:r>
                <a:rPr lang="en-US" sz="900" b="1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DowDuPont</a:t>
              </a:r>
              <a:r>
                <a:rPr lang="en-US" sz="9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™</a:t>
              </a:r>
              <a:endPara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50" y="4767262"/>
            <a:ext cx="514350" cy="376237"/>
          </a:xfrm>
        </p:spPr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7430965" y="4784532"/>
            <a:ext cx="1713035" cy="341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24842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" y="4762061"/>
            <a:ext cx="1339273" cy="381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928" y="4864412"/>
            <a:ext cx="1042415" cy="206605"/>
          </a:xfrm>
          <a:prstGeom prst="rect">
            <a:avLst/>
          </a:prstGeom>
        </p:spPr>
      </p:pic>
      <p:grpSp>
        <p:nvGrpSpPr>
          <p:cNvPr id="28" name="Group 27"/>
          <p:cNvGrpSpPr/>
          <p:nvPr userDrawn="1"/>
        </p:nvGrpSpPr>
        <p:grpSpPr>
          <a:xfrm>
            <a:off x="1339420" y="4764582"/>
            <a:ext cx="7804726" cy="378918"/>
            <a:chOff x="1339273" y="4767261"/>
            <a:chExt cx="7804726" cy="382103"/>
          </a:xfrm>
        </p:grpSpPr>
        <p:grpSp>
          <p:nvGrpSpPr>
            <p:cNvPr id="29" name="Group 28"/>
            <p:cNvGrpSpPr/>
            <p:nvPr userDrawn="1"/>
          </p:nvGrpSpPr>
          <p:grpSpPr>
            <a:xfrm>
              <a:off x="1339273" y="4767261"/>
              <a:ext cx="7804726" cy="382103"/>
              <a:chOff x="1339273" y="6426113"/>
              <a:chExt cx="7804726" cy="437764"/>
            </a:xfrm>
          </p:grpSpPr>
          <p:sp>
            <p:nvSpPr>
              <p:cNvPr id="31" name="Rectangle 30"/>
              <p:cNvSpPr/>
              <p:nvPr userDrawn="1"/>
            </p:nvSpPr>
            <p:spPr>
              <a:xfrm>
                <a:off x="1339273" y="6426113"/>
                <a:ext cx="7804726" cy="437764"/>
              </a:xfrm>
              <a:prstGeom prst="rect">
                <a:avLst/>
              </a:prstGeom>
              <a:solidFill>
                <a:srgbClr val="185E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Subtitle 2"/>
              <p:cNvSpPr txBox="1">
                <a:spLocks/>
              </p:cNvSpPr>
              <p:nvPr userDrawn="1"/>
            </p:nvSpPr>
            <p:spPr>
              <a:xfrm>
                <a:off x="1455492" y="6435902"/>
                <a:ext cx="3033396" cy="40143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Agriculture Division of </a:t>
                </a:r>
                <a:r>
                  <a:rPr lang="en-US" sz="900" b="1" dirty="0" err="1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DowDuPont</a:t>
                </a:r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™</a:t>
                </a:r>
                <a:endParaRPr lang="en-US" sz="900" i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0" name="Subtitle 2"/>
            <p:cNvSpPr txBox="1">
              <a:spLocks/>
            </p:cNvSpPr>
            <p:nvPr userDrawn="1"/>
          </p:nvSpPr>
          <p:spPr>
            <a:xfrm>
              <a:off x="7252232" y="4775804"/>
              <a:ext cx="1282504" cy="34702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900" i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Internal Use Only</a:t>
              </a:r>
            </a:p>
          </p:txBody>
        </p:sp>
      </p:grp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50" y="4767262"/>
            <a:ext cx="514350" cy="376237"/>
          </a:xfrm>
        </p:spPr>
        <p:txBody>
          <a:bodyPr/>
          <a:lstStyle/>
          <a:p>
            <a:fld id="{1F36BDE1-9F69-D444-9770-E7676ED456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2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1069"/>
            <a:ext cx="7886700" cy="10769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69743"/>
            <a:ext cx="7886700" cy="2762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50" y="4767262"/>
            <a:ext cx="514350" cy="376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1F36BDE1-9F69-D444-9770-E7676ED456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6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4" r:id="rId2"/>
    <p:sldLayoutId id="2147483658" r:id="rId3"/>
    <p:sldLayoutId id="2147483665" r:id="rId4"/>
    <p:sldLayoutId id="2147483666" r:id="rId5"/>
    <p:sldLayoutId id="2147483659" r:id="rId6"/>
    <p:sldLayoutId id="2147483661" r:id="rId7"/>
    <p:sldLayoutId id="2147483663" r:id="rId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07988" indent="-16827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35000" indent="-1841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0425" indent="-1841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50" indent="-22542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Spinetoram Large Scale Collaborative Study by Corteva </a:t>
            </a:r>
            <a:r>
              <a:rPr lang="en-US" sz="3600" dirty="0" err="1"/>
              <a:t>Agrisciences</a:t>
            </a:r>
            <a:r>
              <a:rPr lang="en-US" sz="3600" dirty="0"/>
              <a:t> and Clarke International LLC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200150" y="3867519"/>
            <a:ext cx="4414838" cy="7461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Jennifer Jones</a:t>
            </a:r>
            <a:br>
              <a:rPr lang="en-US" dirty="0"/>
            </a:br>
            <a:r>
              <a:rPr lang="en-US" dirty="0"/>
              <a:t>Corteva </a:t>
            </a:r>
            <a:r>
              <a:rPr lang="en-US" dirty="0" err="1"/>
              <a:t>Agrisciences</a:t>
            </a:r>
            <a:endParaRPr lang="en-US" dirty="0"/>
          </a:p>
          <a:p>
            <a:r>
              <a:rPr lang="en-US" dirty="0"/>
              <a:t>9330 Zionsville Rd</a:t>
            </a:r>
          </a:p>
          <a:p>
            <a:r>
              <a:rPr lang="en-US" dirty="0"/>
              <a:t>Indianapolis, Indiana USA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49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0242434-CD2E-4EA8-8358-872E916C0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175663"/>
              </p:ext>
            </p:extLst>
          </p:nvPr>
        </p:nvGraphicFramePr>
        <p:xfrm>
          <a:off x="628650" y="1536700"/>
          <a:ext cx="7886700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9505725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9876371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7877137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724912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</a:t>
                      </a:r>
                      <a:r>
                        <a:rPr lang="en-US" baseline="-25000" dirty="0" err="1"/>
                        <a:t>r</a:t>
                      </a:r>
                      <a:r>
                        <a:rPr lang="en-US" baseline="0" dirty="0"/>
                        <a:t> (Repeatability standard deviation)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0" dirty="0"/>
                        <a:t> (repeatability)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368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3.29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2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6.23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3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0.791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2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0.680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9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8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88747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D41132F-20B3-4806-A4AA-B1999E4C0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Repeatability </a:t>
            </a:r>
            <a:r>
              <a:rPr lang="en-US" sz="2400" dirty="0"/>
              <a:t>(% w/w)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7D53B-7B40-4367-B66D-F24B763A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71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6BE389-706B-43E1-9612-8448648FA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Reproducibility </a:t>
            </a:r>
            <a:r>
              <a:rPr lang="en-US" sz="2400" dirty="0"/>
              <a:t>(% w/w)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EB08E-4231-4E8F-BFDC-3CE23417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A9791F-70C2-4AB8-9EF5-F57A9B4183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757918"/>
              </p:ext>
            </p:extLst>
          </p:nvPr>
        </p:nvGraphicFramePr>
        <p:xfrm>
          <a:off x="628650" y="1536700"/>
          <a:ext cx="7886700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9505725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9876371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7877137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724912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  <a:r>
                        <a:rPr lang="en-US" baseline="-25000" dirty="0"/>
                        <a:t>R</a:t>
                      </a:r>
                      <a:r>
                        <a:rPr lang="en-US" baseline="0" dirty="0"/>
                        <a:t> (Reproducibility standard deviation)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  <a:r>
                        <a:rPr lang="en-US" baseline="0" dirty="0"/>
                        <a:t> (Reproducibility)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Average 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368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6.60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2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7.96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3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0.971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2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0.931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9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8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887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9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02E171-0C6B-447F-921F-85F35DC6F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C4085-B4ED-40AA-BEFF-8798A649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014DA0-AD13-4540-BF71-B13EE04F0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54541"/>
              </p:ext>
            </p:extLst>
          </p:nvPr>
        </p:nvGraphicFramePr>
        <p:xfrm>
          <a:off x="1503787" y="1613442"/>
          <a:ext cx="5937250" cy="2374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105">
                  <a:extLst>
                    <a:ext uri="{9D8B030D-6E8A-4147-A177-3AD203B41FA5}">
                      <a16:colId xmlns:a16="http://schemas.microsoft.com/office/drawing/2014/main" val="4055139768"/>
                    </a:ext>
                  </a:extLst>
                </a:gridCol>
                <a:gridCol w="886460">
                  <a:extLst>
                    <a:ext uri="{9D8B030D-6E8A-4147-A177-3AD203B41FA5}">
                      <a16:colId xmlns:a16="http://schemas.microsoft.com/office/drawing/2014/main" val="2196093431"/>
                    </a:ext>
                  </a:extLst>
                </a:gridCol>
                <a:gridCol w="887095">
                  <a:extLst>
                    <a:ext uri="{9D8B030D-6E8A-4147-A177-3AD203B41FA5}">
                      <a16:colId xmlns:a16="http://schemas.microsoft.com/office/drawing/2014/main" val="848669185"/>
                    </a:ext>
                  </a:extLst>
                </a:gridCol>
                <a:gridCol w="887095">
                  <a:extLst>
                    <a:ext uri="{9D8B030D-6E8A-4147-A177-3AD203B41FA5}">
                      <a16:colId xmlns:a16="http://schemas.microsoft.com/office/drawing/2014/main" val="4056774477"/>
                    </a:ext>
                  </a:extLst>
                </a:gridCol>
                <a:gridCol w="887095">
                  <a:extLst>
                    <a:ext uri="{9D8B030D-6E8A-4147-A177-3AD203B41FA5}">
                      <a16:colId xmlns:a16="http://schemas.microsoft.com/office/drawing/2014/main" val="2943189029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2402974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5129649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Statistical variable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TC1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TC2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6033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89.5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1221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142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baseline="-250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0.283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0.322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103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baseline="-25000">
                          <a:effectLst/>
                        </a:rPr>
                        <a:t>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0.201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0.227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0.360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0.047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8948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baseline="-250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0.347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0.333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0.483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45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RSD</a:t>
                      </a:r>
                      <a:r>
                        <a:rPr lang="en-US" sz="1200" baseline="-250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7.90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9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RSD</a:t>
                      </a:r>
                      <a:r>
                        <a:rPr lang="en-US" sz="1200" baseline="-250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2.90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9.31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190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0.791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0.680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0.212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727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7.96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0.25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01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RSD</a:t>
                      </a:r>
                      <a:r>
                        <a:rPr lang="en-US" sz="1200" baseline="-25000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(Hor)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2.73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2.47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4.03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106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927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53FF3F-D0BD-4568-BA6D-944E2B57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the Horwitz Ratio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FCCEA-FE1D-4E79-95C5-5A9DA55083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%RSD = 2</a:t>
            </a:r>
            <a:r>
              <a:rPr lang="en-US" baseline="30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(1-0.5*log(C))</a:t>
            </a:r>
            <a:b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 = concentration of analyte expressed as a decimal, utilizing the average concentration from the results.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7EBA7-4984-408C-8B18-806E872F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629F478-1A53-4A72-877E-BEEA83F6E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358812"/>
              </p:ext>
            </p:extLst>
          </p:nvPr>
        </p:nvGraphicFramePr>
        <p:xfrm>
          <a:off x="856696" y="1401752"/>
          <a:ext cx="7772954" cy="1542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0873">
                  <a:extLst>
                    <a:ext uri="{9D8B030D-6E8A-4147-A177-3AD203B41FA5}">
                      <a16:colId xmlns:a16="http://schemas.microsoft.com/office/drawing/2014/main" val="2701473353"/>
                    </a:ext>
                  </a:extLst>
                </a:gridCol>
                <a:gridCol w="938771">
                  <a:extLst>
                    <a:ext uri="{9D8B030D-6E8A-4147-A177-3AD203B41FA5}">
                      <a16:colId xmlns:a16="http://schemas.microsoft.com/office/drawing/2014/main" val="1993877722"/>
                    </a:ext>
                  </a:extLst>
                </a:gridCol>
                <a:gridCol w="905346">
                  <a:extLst>
                    <a:ext uri="{9D8B030D-6E8A-4147-A177-3AD203B41FA5}">
                      <a16:colId xmlns:a16="http://schemas.microsoft.com/office/drawing/2014/main" val="39553941"/>
                    </a:ext>
                  </a:extLst>
                </a:gridCol>
                <a:gridCol w="941560">
                  <a:extLst>
                    <a:ext uri="{9D8B030D-6E8A-4147-A177-3AD203B41FA5}">
                      <a16:colId xmlns:a16="http://schemas.microsoft.com/office/drawing/2014/main" val="3242904041"/>
                    </a:ext>
                  </a:extLst>
                </a:gridCol>
                <a:gridCol w="1013989">
                  <a:extLst>
                    <a:ext uri="{9D8B030D-6E8A-4147-A177-3AD203B41FA5}">
                      <a16:colId xmlns:a16="http://schemas.microsoft.com/office/drawing/2014/main" val="459352527"/>
                    </a:ext>
                  </a:extLst>
                </a:gridCol>
                <a:gridCol w="929983">
                  <a:extLst>
                    <a:ext uri="{9D8B030D-6E8A-4147-A177-3AD203B41FA5}">
                      <a16:colId xmlns:a16="http://schemas.microsoft.com/office/drawing/2014/main" val="4156943986"/>
                    </a:ext>
                  </a:extLst>
                </a:gridCol>
                <a:gridCol w="1142432">
                  <a:extLst>
                    <a:ext uri="{9D8B030D-6E8A-4147-A177-3AD203B41FA5}">
                      <a16:colId xmlns:a16="http://schemas.microsoft.com/office/drawing/2014/main" val="278643872"/>
                    </a:ext>
                  </a:extLst>
                </a:gridCol>
              </a:tblGrid>
              <a:tr h="304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Sample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TC1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TC2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SC1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SC2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8592323"/>
                  </a:ext>
                </a:extLst>
              </a:tr>
              <a:tr h="304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%RSD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8690397"/>
                  </a:ext>
                </a:extLst>
              </a:tr>
              <a:tr h="6296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%RSD Horwitz equation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688930"/>
                  </a:ext>
                </a:extLst>
              </a:tr>
              <a:tr h="304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Horwitz Ratio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768324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250C74-876C-47F2-AA30-DA94D64A0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85921"/>
              </p:ext>
            </p:extLst>
          </p:nvPr>
        </p:nvGraphicFramePr>
        <p:xfrm>
          <a:off x="2287941" y="3014662"/>
          <a:ext cx="4843145" cy="1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4060">
                  <a:extLst>
                    <a:ext uri="{9D8B030D-6E8A-4147-A177-3AD203B41FA5}">
                      <a16:colId xmlns:a16="http://schemas.microsoft.com/office/drawing/2014/main" val="1767181871"/>
                    </a:ext>
                  </a:extLst>
                </a:gridCol>
                <a:gridCol w="2839085">
                  <a:extLst>
                    <a:ext uri="{9D8B030D-6E8A-4147-A177-3AD203B41FA5}">
                      <a16:colId xmlns:a16="http://schemas.microsoft.com/office/drawing/2014/main" val="3567798164"/>
                    </a:ext>
                  </a:extLst>
                </a:gridCol>
              </a:tblGrid>
              <a:tr h="392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Horwitz</a:t>
                      </a:r>
                      <a:r>
                        <a:rPr lang="en-US" sz="1200" dirty="0">
                          <a:effectLst/>
                        </a:rPr>
                        <a:t> Ratio Range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Acceptability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8913967"/>
                  </a:ext>
                </a:extLst>
              </a:tr>
              <a:tr h="392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0.3 </a:t>
                      </a:r>
                      <a:r>
                        <a:rPr lang="en-US" sz="1200" u="sng" dirty="0">
                          <a:effectLst/>
                        </a:rPr>
                        <a:t>&lt;</a:t>
                      </a:r>
                      <a:r>
                        <a:rPr lang="en-US" sz="1200" dirty="0">
                          <a:effectLst/>
                        </a:rPr>
                        <a:t> Ratio </a:t>
                      </a:r>
                      <a:r>
                        <a:rPr lang="en-US" sz="1200" u="sng" dirty="0">
                          <a:effectLst/>
                        </a:rPr>
                        <a:t>&lt;</a:t>
                      </a:r>
                      <a:r>
                        <a:rPr lang="en-US" sz="1200" dirty="0">
                          <a:effectLst/>
                        </a:rPr>
                        <a:t> 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Acceptable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4639907"/>
                  </a:ext>
                </a:extLst>
              </a:tr>
              <a:tr h="455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Ratio &lt; 0.3 or 1 &lt; Ratio </a:t>
                      </a:r>
                      <a:r>
                        <a:rPr lang="en-US" sz="1200" u="sng" dirty="0">
                          <a:effectLst/>
                        </a:rPr>
                        <a:t>&lt;</a:t>
                      </a:r>
                      <a:r>
                        <a:rPr lang="en-US" sz="1200" dirty="0">
                          <a:effectLst/>
                        </a:rPr>
                        <a:t> 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Acceptable but may require explanation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7997171"/>
                  </a:ext>
                </a:extLst>
              </a:tr>
              <a:tr h="392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Ratio &gt; 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Not acceptable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362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369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1CFE0A-ABF9-4A7A-A1F9-91E2212E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Result 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666CB-EDF9-4B50-B7F4-2B2FEB70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C0A365E-4BDD-4B95-BFDB-25681EF02C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294052"/>
              </p:ext>
            </p:extLst>
          </p:nvPr>
        </p:nvGraphicFramePr>
        <p:xfrm>
          <a:off x="628650" y="1020653"/>
          <a:ext cx="78867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9505725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9876371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7877137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724912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 Average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Repeatability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Reproducibility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368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89.8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 (898 g/kg)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4.76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2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89.5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 (895 g/kg)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333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12.0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0.735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24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9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24.5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 (245 g/kg)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8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0.959 </a:t>
                      </a:r>
                      <a:r>
                        <a:rPr lang="en-US" dirty="0" err="1"/>
                        <a:t>wt</a:t>
                      </a:r>
                      <a:r>
                        <a:rPr lang="en-US" dirty="0"/>
                        <a:t>% (9.6 g/kg)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8874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25945D6-C86A-4A96-B0B6-219BF7AC55CA}"/>
              </a:ext>
            </a:extLst>
          </p:cNvPr>
          <p:cNvSpPr txBox="1"/>
          <p:nvPr/>
        </p:nvSpPr>
        <p:spPr>
          <a:xfrm>
            <a:off x="438527" y="3709138"/>
            <a:ext cx="8412880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Application of the Horwitz equation and ratio to the data set for the TC, SC, and WG shows results as “acceptable”.  For the DT </a:t>
            </a:r>
            <a:br>
              <a:rPr lang="en-US" sz="1100" dirty="0"/>
            </a:br>
            <a:r>
              <a:rPr lang="en-US" sz="1100" dirty="0"/>
              <a:t>formulation, it did result in slightly higher than the “acceptable” range, but well below the “not acceptable” range, and this is due </a:t>
            </a:r>
            <a:br>
              <a:rPr lang="en-US" sz="1100" dirty="0"/>
            </a:br>
            <a:r>
              <a:rPr lang="en-US" sz="1100" dirty="0"/>
              <a:t>to the lower loading of concentration in the formulation; results were 1.0 – 0.9 </a:t>
            </a:r>
            <a:r>
              <a:rPr lang="en-US" sz="1100" dirty="0" err="1"/>
              <a:t>wt</a:t>
            </a:r>
            <a:r>
              <a:rPr lang="en-US" sz="1100" dirty="0"/>
              <a:t>%. Results were within the</a:t>
            </a:r>
            <a:br>
              <a:rPr lang="en-US" sz="1100" dirty="0"/>
            </a:br>
            <a:r>
              <a:rPr lang="en-US" sz="1100" dirty="0"/>
              <a:t>“acceptable but may require explanation” range and are well within the specification of the formulated product.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59753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CC6BDE-402B-44CA-9D8B-CA834BA3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49436"/>
            <a:ext cx="7886700" cy="750628"/>
          </a:xfrm>
        </p:spPr>
        <p:txBody>
          <a:bodyPr>
            <a:noAutofit/>
          </a:bodyPr>
          <a:lstStyle/>
          <a:p>
            <a:r>
              <a:rPr lang="en-US" sz="2800" dirty="0"/>
              <a:t>Comments, deviations and observations from participating laboratories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EFB46-7824-4AFF-9FBF-2F55CBB29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F67243-83E4-431D-AEB8-B69762EB2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514604"/>
              </p:ext>
            </p:extLst>
          </p:nvPr>
        </p:nvGraphicFramePr>
        <p:xfrm>
          <a:off x="1858962" y="1655308"/>
          <a:ext cx="5426075" cy="2571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175">
                  <a:extLst>
                    <a:ext uri="{9D8B030D-6E8A-4147-A177-3AD203B41FA5}">
                      <a16:colId xmlns:a16="http://schemas.microsoft.com/office/drawing/2014/main" val="3042360967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5637401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Lab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Deviations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368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Different column was used: ZORBAX SB-C8 4.6x150mm 3.5μm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2581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2622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Different column was used: Gemini NX – C18 3µm, 100 x 4.6 mm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5892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Different column was used: Phenomenex Luna 3um C18(2) 100x3mm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5100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8438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Different column was used: Phenomenex Luna 3um C18(2) 100x3mm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3163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2787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52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Different column was used: Phemonenex Kinetex CoreShell-C18 150x4.6mm 5um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2115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802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Slightly different column used: </a:t>
                      </a:r>
                      <a:r>
                        <a:rPr lang="en-US" sz="1200" dirty="0" err="1">
                          <a:effectLst/>
                        </a:rPr>
                        <a:t>phenomenex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luna</a:t>
                      </a:r>
                      <a:r>
                        <a:rPr lang="en-US" sz="1200" dirty="0">
                          <a:effectLst/>
                        </a:rPr>
                        <a:t> C8 5u 150x4,6mm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8911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477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FF3EA9-7149-4A06-A554-D51E516BE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1683"/>
            <a:ext cx="7886700" cy="3504325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TC repeatability and reproducibility were 47.6 g/kg and 72.8 g/kg, respectively.  The Horwitz ratio was just above the 1 acceptable ratio, with a result of 1.1.  This is still within the acceptable range, as this slightly higher ratio may be due to it being a mixture of 2 main factors and a technical process which involves a biological fermentation step.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 repeatability and reproducibility was 7.35 g/kg and 9.5 g/kg, respectively.  Horwitz ratio was within the “acceptable” ratio for each batch.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WG repeatability and reproducibility was 9.03 g/kg and 13.5 g/kg, respectively.  Horwitz ratio was within the “acceptable” ratio for each batch.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DT repeatability and reproducibility was 2.12 g/kg and 2.5 g/kg respectively. The Horwitz ratio was above the normal fully acceptable ratio, with a result of 1.4.  This is still within the acceptable range, as this slightly higher ratio may be due to its low </a:t>
            </a:r>
            <a:r>
              <a:rPr lang="en-US" dirty="0" err="1"/>
              <a:t>a.i.</a:t>
            </a:r>
            <a:r>
              <a:rPr lang="en-US" dirty="0"/>
              <a:t> concentration.  In addition, the overall results range was 0.9 – 1.0, which is well within the specification for this formulation type.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Different column types were used across many labs, with no major impact of the results, but that the Luna C(8) column should be used for final method.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Based on the data generated, we deem the method robust, repeatable and reproducible and would recommend that this method is accepted as provisional by CIPAC.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9DEF32-1534-4F32-B0B9-DF838C0C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summary and next steps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69EA0-7F56-4553-ACEC-DFC0FDB1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372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E2DC4B-4905-4187-960A-E2C733D0A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Standard Chromatogram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2676DA-CD07-4EB7-8CA2-CDDA37BC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7CAE5B-7000-4833-B98E-E3E4C1E84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40" y="928048"/>
            <a:ext cx="8710319" cy="365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1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B8E15B-6F9E-434B-8DFA-DC9DFF099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TC chromatogram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AB89C1-766E-488A-B8F2-73C2839B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427874-86EA-4A43-A8C8-9051CDDAA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38" y="928048"/>
            <a:ext cx="8419723" cy="358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758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D2B83B-BF12-4AB5-A0B0-F349125D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 chromatogram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9D9A9-8AD3-4F0F-A108-5A7DA2B9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CE0077-D2D3-4433-A0CC-7690ACB34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334" y="928048"/>
            <a:ext cx="6279792" cy="362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7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088517"/>
            <a:ext cx="7886700" cy="3099816"/>
          </a:xfrm>
        </p:spPr>
        <p:txBody>
          <a:bodyPr>
            <a:normAutofit/>
          </a:bodyPr>
          <a:lstStyle/>
          <a:p>
            <a:r>
              <a:rPr lang="en-US" sz="1400" dirty="0"/>
              <a:t>Large scale trial for Spinetoram (CIPAC number 5250/R)</a:t>
            </a:r>
          </a:p>
          <a:p>
            <a:r>
              <a:rPr lang="en-US" sz="1400" dirty="0"/>
              <a:t>Analysis of four formulation types: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Material (TC)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Suspension Concentrate (SC)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Water dispersible (WG)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Direct application to water (DT)</a:t>
            </a:r>
          </a:p>
          <a:p>
            <a:r>
              <a:rPr lang="en-US" sz="1400" dirty="0"/>
              <a:t>Procedure utilized – CIPAC Guidelines for Collaborative Study Procedures for Assessment of Performance of Analytical Methods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CIPAC Large Scale Collaborative Trial - Spinetoram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4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455B82-1B02-4A79-A946-86378463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WG chromatogram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6E0E4-D9CF-43DC-9892-D307DDA26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714323-D382-401A-95BB-13407819B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012" y="1243012"/>
            <a:ext cx="66579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71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77736D-DD2F-4A11-B7AE-FBDA13D0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DT chromatogram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EAB76B-1D2C-4F15-B2DB-4CE9794DD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20D40F-5AB7-408C-B2F1-1B324AE4C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7" y="1247774"/>
            <a:ext cx="7113084" cy="28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3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8DBB91-820A-4ABB-8D4F-6345EA2F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Outline of proposed CIPAC Method for Spinetoram </a:t>
            </a:r>
            <a:br>
              <a:rPr lang="en-US" b="1" dirty="0"/>
            </a:br>
            <a:r>
              <a:rPr lang="en-US" b="1" dirty="0"/>
              <a:t>(CIPAC number 5249/m)</a:t>
            </a:r>
            <a:endParaRPr lang="en-US" dirty="0"/>
          </a:p>
          <a:p>
            <a:pPr lvl="1"/>
            <a:r>
              <a:rPr lang="en-US" dirty="0"/>
              <a:t>Spinetoram is determined by reversed phase high performance liquid chromatography (HPLC) using UV detection at 250nm with external standardization.</a:t>
            </a:r>
          </a:p>
          <a:p>
            <a:pPr lvl="1"/>
            <a:r>
              <a:rPr lang="en-US" dirty="0"/>
              <a:t>Spinetoram standard is dispersed in water, followed by dissolution using mechanical shaking after the addition of methanol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8A4818-1E82-4E8C-91EB-38F54AF1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Spinetoram – CIPAC Method Description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921F5-644F-4D5D-8C52-6A675D0D3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2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C7965A-1F0B-430A-B7B4-6E4970D6B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Outline of TC preparation</a:t>
            </a:r>
          </a:p>
          <a:p>
            <a:pPr lvl="1"/>
            <a:r>
              <a:rPr lang="en-US" dirty="0"/>
              <a:t>Spinetoram TC is dispersed in water, then shaken after the addition of methanol, until completely dissolved.  Filtering is not necessary.</a:t>
            </a:r>
            <a:endParaRPr lang="en-US" b="1" dirty="0"/>
          </a:p>
          <a:p>
            <a:r>
              <a:rPr lang="en-US" b="1" dirty="0"/>
              <a:t>Outline of SC, WG, and DT Preparation</a:t>
            </a:r>
          </a:p>
          <a:p>
            <a:pPr lvl="1"/>
            <a:r>
              <a:rPr lang="en-US" dirty="0"/>
              <a:t>Formulated product is dispersed in water, then shaken after the addition of methanol. The final sample solution is filtered through a 0.45µ nylon filter, discarding the first few milliliters.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845780-4056-4928-8808-DB8BD6D91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Spinetoram – TC, SC, WG, and DT Overview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B46E-620D-4947-AEE7-D1CD89160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4DF2CFC-687F-4114-970F-C5DE7A094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839584"/>
              </p:ext>
            </p:extLst>
          </p:nvPr>
        </p:nvGraphicFramePr>
        <p:xfrm>
          <a:off x="1345539" y="1156159"/>
          <a:ext cx="6576822" cy="309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657">
                  <a:extLst>
                    <a:ext uri="{9D8B030D-6E8A-4147-A177-3AD203B41FA5}">
                      <a16:colId xmlns:a16="http://schemas.microsoft.com/office/drawing/2014/main" val="4111144952"/>
                    </a:ext>
                  </a:extLst>
                </a:gridCol>
                <a:gridCol w="4749165">
                  <a:extLst>
                    <a:ext uri="{9D8B030D-6E8A-4147-A177-3AD203B41FA5}">
                      <a16:colId xmlns:a16="http://schemas.microsoft.com/office/drawing/2014/main" val="3643209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Column 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30°C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63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Phenomenex Luna C8(2) 3µ 150x4.6mm or equivalent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69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Flow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 mL/min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33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Wavelength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250 nm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053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Injection 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</a:t>
                      </a:r>
                      <a:r>
                        <a:rPr lang="en-US" baseline="0" dirty="0"/>
                        <a:t>µL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86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~20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01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Retention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Spinetoram-J: ~10-12 min</a:t>
                      </a:r>
                    </a:p>
                    <a:p>
                      <a:pPr algn="l"/>
                      <a:r>
                        <a:rPr lang="en-US" dirty="0"/>
                        <a:t>Spinetoram-L: ~12-15min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24285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2DE723B8-6EDC-409A-A011-81522A2F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939" y="307729"/>
            <a:ext cx="7886700" cy="525711"/>
          </a:xfrm>
        </p:spPr>
        <p:txBody>
          <a:bodyPr>
            <a:noAutofit/>
          </a:bodyPr>
          <a:lstStyle/>
          <a:p>
            <a:r>
              <a:rPr lang="en-US" sz="2400" dirty="0"/>
              <a:t>Spinetoram – HPLC conditions – CIPAC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2E8B4-9F97-4BBE-91B9-50D06098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7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2A6608-7953-4243-B974-8059996FE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8799"/>
            <a:ext cx="7886700" cy="30998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18 laboratories volunteered – 11 labs successfully received materials and sent back results by due date.</a:t>
            </a:r>
          </a:p>
          <a:p>
            <a:r>
              <a:rPr lang="en-US" dirty="0"/>
              <a:t>Materials shipped: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Standard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batches of TC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batches of 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 batch of WG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 batch of DT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693074-A9ED-4037-9112-5C0276C4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Scale Trial Setup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B2533-E135-472F-8C23-717F5D1C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9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C2D5AB-2514-477B-894D-B1B2CB663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laboratory results (</a:t>
            </a:r>
            <a:r>
              <a:rPr lang="en-US" dirty="0" err="1"/>
              <a:t>wt</a:t>
            </a:r>
            <a:r>
              <a:rPr lang="en-US" dirty="0"/>
              <a:t>%)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F3DE3-D53B-4AF1-B5D0-DC263DCE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00B8A36-CB49-4BDD-875B-832122AA8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222977"/>
              </p:ext>
            </p:extLst>
          </p:nvPr>
        </p:nvGraphicFramePr>
        <p:xfrm>
          <a:off x="1718845" y="934889"/>
          <a:ext cx="570630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187">
                  <a:extLst>
                    <a:ext uri="{9D8B030D-6E8A-4147-A177-3AD203B41FA5}">
                      <a16:colId xmlns:a16="http://schemas.microsoft.com/office/drawing/2014/main" val="2149281958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3413880272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567517040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1621914795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1735713744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2042328129"/>
                    </a:ext>
                  </a:extLst>
                </a:gridCol>
                <a:gridCol w="815187">
                  <a:extLst>
                    <a:ext uri="{9D8B030D-6E8A-4147-A177-3AD203B41FA5}">
                      <a16:colId xmlns:a16="http://schemas.microsoft.com/office/drawing/2014/main" val="2081386298"/>
                    </a:ext>
                  </a:extLst>
                </a:gridCol>
              </a:tblGrid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156510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14.0*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566404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839796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56179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169081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0.866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431439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478257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434807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0.859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52683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045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280712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85.8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0.271*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758339"/>
                  </a:ext>
                </a:extLst>
              </a:tr>
              <a:tr h="257194">
                <a:tc>
                  <a:txBody>
                    <a:bodyPr/>
                    <a:lstStyle/>
                    <a:p>
                      <a:r>
                        <a:rPr lang="en-US" sz="1200" dirty="0"/>
                        <a:t>%RSD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1479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A0C33D8-2300-4F31-B807-3DD32C431037}"/>
              </a:ext>
            </a:extLst>
          </p:cNvPr>
          <p:cNvSpPr txBox="1"/>
          <p:nvPr/>
        </p:nvSpPr>
        <p:spPr>
          <a:xfrm>
            <a:off x="1638378" y="4467180"/>
            <a:ext cx="848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*Outliers</a:t>
            </a:r>
          </a:p>
        </p:txBody>
      </p:sp>
    </p:spTree>
    <p:extLst>
      <p:ext uri="{BB962C8B-B14F-4D97-AF65-F5344CB8AC3E}">
        <p14:creationId xmlns:p14="http://schemas.microsoft.com/office/powerpoint/2010/main" val="260331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9172198-8C14-41E7-B1CA-C86EDAC7D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45097"/>
              </p:ext>
            </p:extLst>
          </p:nvPr>
        </p:nvGraphicFramePr>
        <p:xfrm>
          <a:off x="2042884" y="1223153"/>
          <a:ext cx="4831893" cy="1112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963">
                  <a:extLst>
                    <a:ext uri="{9D8B030D-6E8A-4147-A177-3AD203B41FA5}">
                      <a16:colId xmlns:a16="http://schemas.microsoft.com/office/drawing/2014/main" val="1785678171"/>
                    </a:ext>
                  </a:extLst>
                </a:gridCol>
                <a:gridCol w="1409231">
                  <a:extLst>
                    <a:ext uri="{9D8B030D-6E8A-4147-A177-3AD203B41FA5}">
                      <a16:colId xmlns:a16="http://schemas.microsoft.com/office/drawing/2014/main" val="3753312151"/>
                    </a:ext>
                  </a:extLst>
                </a:gridCol>
                <a:gridCol w="461234">
                  <a:extLst>
                    <a:ext uri="{9D8B030D-6E8A-4147-A177-3AD203B41FA5}">
                      <a16:colId xmlns:a16="http://schemas.microsoft.com/office/drawing/2014/main" val="4019187099"/>
                    </a:ext>
                  </a:extLst>
                </a:gridCol>
                <a:gridCol w="1409231">
                  <a:extLst>
                    <a:ext uri="{9D8B030D-6E8A-4147-A177-3AD203B41FA5}">
                      <a16:colId xmlns:a16="http://schemas.microsoft.com/office/drawing/2014/main" val="2666386991"/>
                    </a:ext>
                  </a:extLst>
                </a:gridCol>
                <a:gridCol w="461234">
                  <a:extLst>
                    <a:ext uri="{9D8B030D-6E8A-4147-A177-3AD203B41FA5}">
                      <a16:colId xmlns:a16="http://schemas.microsoft.com/office/drawing/2014/main" val="2625657637"/>
                    </a:ext>
                  </a:extLst>
                </a:gridCol>
              </a:tblGrid>
              <a:tr h="248477">
                <a:tc>
                  <a:txBody>
                    <a:bodyPr/>
                    <a:lstStyle/>
                    <a:p>
                      <a:r>
                        <a:rPr lang="en-US" sz="1100" dirty="0"/>
                        <a:t>Formulation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Minimum Result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Maximum Result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26901"/>
                  </a:ext>
                </a:extLst>
              </a:tr>
              <a:tr h="248477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Value (</a:t>
                      </a:r>
                      <a:r>
                        <a:rPr lang="en-US" sz="1100" dirty="0" err="1"/>
                        <a:t>wt</a:t>
                      </a:r>
                      <a:r>
                        <a:rPr lang="en-US" sz="1100" dirty="0"/>
                        <a:t>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Value (</a:t>
                      </a:r>
                      <a:r>
                        <a:rPr lang="en-US" sz="1100" dirty="0" err="1"/>
                        <a:t>wt</a:t>
                      </a:r>
                      <a:r>
                        <a:rPr lang="en-US" sz="1100" dirty="0"/>
                        <a:t>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638306"/>
                  </a:ext>
                </a:extLst>
              </a:tr>
              <a:tr h="33550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00599"/>
                  </a:ext>
                </a:extLst>
              </a:tr>
              <a:tr h="24847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253122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BA437F61-7728-427F-A745-12AFAAB87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Statistical Analysis – Outliers per Grubb’s Test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76706-68A5-4160-8109-BA7C687B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4FADAE6-B86E-47F4-B438-8DD902938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48493"/>
              </p:ext>
            </p:extLst>
          </p:nvPr>
        </p:nvGraphicFramePr>
        <p:xfrm>
          <a:off x="2263366" y="2572316"/>
          <a:ext cx="4390931" cy="18580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82377">
                  <a:extLst>
                    <a:ext uri="{9D8B030D-6E8A-4147-A177-3AD203B41FA5}">
                      <a16:colId xmlns:a16="http://schemas.microsoft.com/office/drawing/2014/main" val="2559894640"/>
                    </a:ext>
                  </a:extLst>
                </a:gridCol>
                <a:gridCol w="1182377">
                  <a:extLst>
                    <a:ext uri="{9D8B030D-6E8A-4147-A177-3AD203B41FA5}">
                      <a16:colId xmlns:a16="http://schemas.microsoft.com/office/drawing/2014/main" val="2132338284"/>
                    </a:ext>
                  </a:extLst>
                </a:gridCol>
                <a:gridCol w="1182377">
                  <a:extLst>
                    <a:ext uri="{9D8B030D-6E8A-4147-A177-3AD203B41FA5}">
                      <a16:colId xmlns:a16="http://schemas.microsoft.com/office/drawing/2014/main" val="4293799009"/>
                    </a:ext>
                  </a:extLst>
                </a:gridCol>
                <a:gridCol w="843800">
                  <a:extLst>
                    <a:ext uri="{9D8B030D-6E8A-4147-A177-3AD203B41FA5}">
                      <a16:colId xmlns:a16="http://schemas.microsoft.com/office/drawing/2014/main" val="1982631749"/>
                    </a:ext>
                  </a:extLst>
                </a:gridCol>
              </a:tblGrid>
              <a:tr h="26285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Upper 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2.485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Upper 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2.234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478399"/>
                  </a:ext>
                </a:extLst>
              </a:tr>
              <a:tr h="26285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SC2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081512"/>
                  </a:ext>
                </a:extLst>
              </a:tr>
              <a:tr h="262859">
                <a:tc>
                  <a:txBody>
                    <a:bodyPr/>
                    <a:lstStyle/>
                    <a:p>
                      <a:r>
                        <a:rPr lang="en-US" sz="1100" dirty="0"/>
                        <a:t>Lowest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12.5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0.27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20462"/>
                  </a:ext>
                </a:extLst>
              </a:tr>
              <a:tr h="356480">
                <a:tc>
                  <a:txBody>
                    <a:bodyPr/>
                    <a:lstStyle/>
                    <a:p>
                      <a:r>
                        <a:rPr lang="en-US" sz="1100" dirty="0"/>
                        <a:t>Grubbs Statistic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0.974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2.926*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18801"/>
                  </a:ext>
                </a:extLst>
              </a:tr>
              <a:tr h="356480">
                <a:tc>
                  <a:txBody>
                    <a:bodyPr/>
                    <a:lstStyle/>
                    <a:p>
                      <a:r>
                        <a:rPr lang="en-US" sz="1100" dirty="0"/>
                        <a:t>Highest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13.95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1.02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21649"/>
                  </a:ext>
                </a:extLst>
              </a:tr>
              <a:tr h="356480">
                <a:tc>
                  <a:txBody>
                    <a:bodyPr/>
                    <a:lstStyle/>
                    <a:p>
                      <a:r>
                        <a:rPr lang="en-US" sz="1100" dirty="0"/>
                        <a:t>Grubbs Statistic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2.539*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0.556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34525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5794ACE-4CE8-4785-B985-30F169BB41AD}"/>
              </a:ext>
            </a:extLst>
          </p:cNvPr>
          <p:cNvSpPr txBox="1"/>
          <p:nvPr/>
        </p:nvSpPr>
        <p:spPr>
          <a:xfrm>
            <a:off x="2263366" y="4467180"/>
            <a:ext cx="84830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*Outliers</a:t>
            </a:r>
          </a:p>
        </p:txBody>
      </p:sp>
    </p:spTree>
    <p:extLst>
      <p:ext uri="{BB962C8B-B14F-4D97-AF65-F5344CB8AC3E}">
        <p14:creationId xmlns:p14="http://schemas.microsoft.com/office/powerpoint/2010/main" val="2168455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A05947-4711-4D68-8FB4-C492531AC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%RSD, repeatability, reproducibility, and any other relevant calculations were performed with the omission of any data considered an outlier.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664042-669F-4C3D-ABB8-D2ED6161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Outliers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C2630-36C7-4763-9C62-E5EE83D93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6BDE1-9F69-D444-9770-E7676ED456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95302"/>
      </p:ext>
    </p:extLst>
  </p:cSld>
  <p:clrMapOvr>
    <a:masterClrMapping/>
  </p:clrMapOvr>
</p:sld>
</file>

<file path=ppt/theme/theme1.xml><?xml version="1.0" encoding="utf-8"?>
<a:theme xmlns:a="http://schemas.openxmlformats.org/drawingml/2006/main" name="Corteva">
  <a:themeElements>
    <a:clrScheme name="Custom 1">
      <a:dk1>
        <a:srgbClr val="000000"/>
      </a:dk1>
      <a:lt1>
        <a:srgbClr val="FFFFFF"/>
      </a:lt1>
      <a:dk2>
        <a:srgbClr val="185EE5"/>
      </a:dk2>
      <a:lt2>
        <a:srgbClr val="E7E6E6"/>
      </a:lt2>
      <a:accent1>
        <a:srgbClr val="185EE5"/>
      </a:accent1>
      <a:accent2>
        <a:srgbClr val="5B97E4"/>
      </a:accent2>
      <a:accent3>
        <a:srgbClr val="9CD5F0"/>
      </a:accent3>
      <a:accent4>
        <a:srgbClr val="FFC000"/>
      </a:accent4>
      <a:accent5>
        <a:srgbClr val="A5A5A5"/>
      </a:accent5>
      <a:accent6>
        <a:srgbClr val="ADC1B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CC37637E-F164-497B-A4E4-45120CBD095F}" vid="{9C7BE273-4CAE-4DE8-95FD-71953E19BE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C8F7A51EDAE345B6C7201ED3C18116" ma:contentTypeVersion="13" ma:contentTypeDescription="Create a new document." ma:contentTypeScope="" ma:versionID="7d50bdd7e1085a32cadd9970ea8a58b6">
  <xsd:schema xmlns:xsd="http://www.w3.org/2001/XMLSchema" xmlns:xs="http://www.w3.org/2001/XMLSchema" xmlns:p="http://schemas.microsoft.com/office/2006/metadata/properties" xmlns:ns3="9cb20364-6e2b-40ff-abd2-b59d84c14122" xmlns:ns4="5c7c379f-4932-4804-82b7-414f908e205b" targetNamespace="http://schemas.microsoft.com/office/2006/metadata/properties" ma:root="true" ma:fieldsID="358c10b2cded795d1cb3816e3db8fc51" ns3:_="" ns4:_="">
    <xsd:import namespace="9cb20364-6e2b-40ff-abd2-b59d84c14122"/>
    <xsd:import namespace="5c7c379f-4932-4804-82b7-414f908e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0364-6e2b-40ff-abd2-b59d84c14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c379f-4932-4804-82b7-414f908e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C12FD1-DC4C-4D3D-B9E9-A7725ADB1CC9}">
  <ds:schemaRefs>
    <ds:schemaRef ds:uri="http://schemas.microsoft.com/office/2006/documentManagement/types"/>
    <ds:schemaRef ds:uri="5c7c379f-4932-4804-82b7-414f908e205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cb20364-6e2b-40ff-abd2-b59d84c14122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9950E0-2807-4ED5-A57A-140CA28D4F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CF2937-02C3-4E32-A8B0-FD1943558F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0364-6e2b-40ff-abd2-b59d84c14122"/>
    <ds:schemaRef ds:uri="5c7c379f-4932-4804-82b7-414f908e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Corteva_PPT_template_16_9</Template>
  <TotalTime>40117</TotalTime>
  <Words>1195</Words>
  <Application>Microsoft Office PowerPoint</Application>
  <PresentationFormat>On-screen Show (16:9)</PresentationFormat>
  <Paragraphs>435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Corteva</vt:lpstr>
      <vt:lpstr>Spinetoram Large Scale Collaborative Study by Corteva Agrisciences and Clarke International LLC</vt:lpstr>
      <vt:lpstr>CIPAC Large Scale Collaborative Trial - Spinetoram</vt:lpstr>
      <vt:lpstr>Spinetoram – CIPAC Method Description</vt:lpstr>
      <vt:lpstr>Spinetoram – TC, SC, WG, and DT Overview</vt:lpstr>
      <vt:lpstr>Spinetoram – HPLC conditions – CIPAC Method</vt:lpstr>
      <vt:lpstr>Large Scale Trial Setup</vt:lpstr>
      <vt:lpstr>Individual laboratory results (wt%)</vt:lpstr>
      <vt:lpstr>Statistical Analysis – Outliers per Grubb’s Test</vt:lpstr>
      <vt:lpstr>Analysis of Outliers</vt:lpstr>
      <vt:lpstr>Repeatability (% w/w)</vt:lpstr>
      <vt:lpstr>Reproducibility (% w/w)</vt:lpstr>
      <vt:lpstr>Statistical summary</vt:lpstr>
      <vt:lpstr>Application of the Horwitz Ratio</vt:lpstr>
      <vt:lpstr>Overall Result Summary</vt:lpstr>
      <vt:lpstr>Comments, deviations and observations from participating laboratories</vt:lpstr>
      <vt:lpstr>Study summary and next steps</vt:lpstr>
      <vt:lpstr>Example Standard Chromatogram</vt:lpstr>
      <vt:lpstr>Example TC chromatogram</vt:lpstr>
      <vt:lpstr>Example SC chromatogram</vt:lpstr>
      <vt:lpstr>Example WG chromatogram</vt:lpstr>
      <vt:lpstr>Example DT chromatogram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 for using this template</dc:title>
  <dc:creator>Jorgenson, Ty</dc:creator>
  <cp:lastModifiedBy>Jones, Jennifer</cp:lastModifiedBy>
  <cp:revision>221</cp:revision>
  <dcterms:created xsi:type="dcterms:W3CDTF">2018-03-20T14:24:54Z</dcterms:created>
  <dcterms:modified xsi:type="dcterms:W3CDTF">2020-05-29T00:35:51Z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Jones J u371315</vt:lpwstr>
  </property>
  <property fmtid="{D5CDD505-2E9C-101B-9397-08002B2CF9AE}" pid="3" name="Update_Footer">
    <vt:lpwstr>No</vt:lpwstr>
  </property>
  <property fmtid="{D5CDD505-2E9C-101B-9397-08002B2CF9AE}" pid="4" name="Radio_Button">
    <vt:lpwstr>NONE</vt:lpwstr>
  </property>
  <property fmtid="{D5CDD505-2E9C-101B-9397-08002B2CF9AE}" pid="5" name="Information_Classification">
    <vt:lpwstr>DOW CONFIDENTIAL - Do not share without permission</vt:lpwstr>
  </property>
  <property fmtid="{D5CDD505-2E9C-101B-9397-08002B2CF9AE}" pid="6" name="Record_Title_ID">
    <vt:lpwstr>73</vt:lpwstr>
  </property>
  <property fmtid="{D5CDD505-2E9C-101B-9397-08002B2CF9AE}" pid="7" name="Initial_Creation_Date">
    <vt:filetime>2018-03-20T14:24:53Z</vt:filetime>
  </property>
  <property fmtid="{D5CDD505-2E9C-101B-9397-08002B2CF9AE}" pid="8" name="Retention_Period_Start_Date">
    <vt:filetime>2019-02-05T21:08:43Z</vt:filetime>
  </property>
  <property fmtid="{D5CDD505-2E9C-101B-9397-08002B2CF9AE}" pid="9" name="Last_Reviewed_Date">
    <vt:lpwstr/>
  </property>
  <property fmtid="{D5CDD505-2E9C-101B-9397-08002B2CF9AE}" pid="10" name="Retention_Review_Frequency">
    <vt:lpwstr/>
  </property>
  <property fmtid="{D5CDD505-2E9C-101B-9397-08002B2CF9AE}" pid="11" name="_IQPDocumentId">
    <vt:lpwstr>a5af6397-eae0-41c2-82e5-2e10e0040361</vt:lpwstr>
  </property>
  <property fmtid="{D5CDD505-2E9C-101B-9397-08002B2CF9AE}" pid="12" name="ContentTypeId">
    <vt:lpwstr>0x010100C0C8F7A51EDAE345B6C7201ED3C18116</vt:lpwstr>
  </property>
</Properties>
</file>